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8" r:id="rId3"/>
    <p:sldId id="403" r:id="rId4"/>
    <p:sldId id="405" r:id="rId5"/>
    <p:sldId id="292" r:id="rId6"/>
    <p:sldId id="282" r:id="rId7"/>
    <p:sldId id="324" r:id="rId8"/>
    <p:sldId id="325" r:id="rId9"/>
    <p:sldId id="326" r:id="rId10"/>
    <p:sldId id="406" r:id="rId11"/>
    <p:sldId id="407" r:id="rId12"/>
    <p:sldId id="345" r:id="rId13"/>
    <p:sldId id="313" r:id="rId14"/>
    <p:sldId id="415" r:id="rId15"/>
    <p:sldId id="351" r:id="rId16"/>
    <p:sldId id="419" r:id="rId17"/>
    <p:sldId id="420" r:id="rId18"/>
    <p:sldId id="421" r:id="rId19"/>
    <p:sldId id="427" r:id="rId20"/>
    <p:sldId id="422" r:id="rId21"/>
    <p:sldId id="423" r:id="rId22"/>
    <p:sldId id="426" r:id="rId23"/>
    <p:sldId id="424" r:id="rId24"/>
    <p:sldId id="425" r:id="rId25"/>
    <p:sldId id="39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189512-1B03-7F45-85F4-1D13DA8D5432}">
          <p14:sldIdLst>
            <p14:sldId id="256"/>
            <p14:sldId id="418"/>
            <p14:sldId id="403"/>
            <p14:sldId id="405"/>
            <p14:sldId id="292"/>
            <p14:sldId id="282"/>
            <p14:sldId id="324"/>
            <p14:sldId id="325"/>
            <p14:sldId id="326"/>
            <p14:sldId id="406"/>
            <p14:sldId id="407"/>
            <p14:sldId id="345"/>
            <p14:sldId id="313"/>
            <p14:sldId id="415"/>
            <p14:sldId id="351"/>
            <p14:sldId id="419"/>
            <p14:sldId id="420"/>
            <p14:sldId id="421"/>
            <p14:sldId id="427"/>
            <p14:sldId id="422"/>
            <p14:sldId id="423"/>
            <p14:sldId id="426"/>
            <p14:sldId id="424"/>
            <p14:sldId id="425"/>
          </p14:sldIdLst>
        </p14:section>
        <p14:section name="Untitled Section" id="{A14B4D74-8815-FC44-9255-366775E09BF4}">
          <p14:sldIdLst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1" autoAdjust="0"/>
    <p:restoredTop sz="94674" autoAdjust="0"/>
  </p:normalViewPr>
  <p:slideViewPr>
    <p:cSldViewPr>
      <p:cViewPr varScale="1">
        <p:scale>
          <a:sx n="122" d="100"/>
          <a:sy n="122" d="100"/>
        </p:scale>
        <p:origin x="7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4D71CE-64E1-4DED-ABA2-85B5D8AEE56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41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E307C-8D07-C94E-934F-A565D57DC114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60338-5D50-AD4A-A5C2-CF6EAA636E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5B8E2-E0F5-4F21-884D-48F82BEFCC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74422-6CD2-401A-98E0-D10D40FB25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5052-59AF-469F-B24F-D8DF40C691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C41466-5717-45E4-8366-1B3ACE90EF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4FF70-5E1F-4B0F-9ABE-0CCEB9FEB3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DED2-1F90-4658-9A0D-78C3078B82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ECA7-F17B-4D26-ADE9-565EACAF57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F458-74E4-4F41-8248-F643B0B7FE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8AC8F-DC1D-45A6-99DB-F60CDC180A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6ED3-14CB-49C0-AC05-7AD485CCC9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6076-EB22-4B23-8CE2-B4A80E8590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94F6F-660D-49AB-90A3-4FECC6A39A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7CABE2-A090-4529-9BF9-4E2772A7E44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8382000" cy="3146425"/>
          </a:xfrm>
        </p:spPr>
        <p:txBody>
          <a:bodyPr/>
          <a:lstStyle/>
          <a:p>
            <a:r>
              <a:rPr lang="en-US" dirty="0" smtClean="0"/>
              <a:t>How to Mitigate Anxiety During </a:t>
            </a:r>
            <a:r>
              <a:rPr lang="en-US" dirty="0"/>
              <a:t>T</a:t>
            </a:r>
            <a:r>
              <a:rPr lang="en-US" dirty="0" smtClean="0"/>
              <a:t>hese Trying Times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Bonnie </a:t>
            </a:r>
            <a:r>
              <a:rPr lang="en-US" sz="2400" b="1" dirty="0"/>
              <a:t>Zucker</a:t>
            </a:r>
            <a:r>
              <a:rPr lang="en-US" sz="2400" b="1" dirty="0"/>
              <a:t>, </a:t>
            </a:r>
            <a:r>
              <a:rPr lang="en-US" sz="2400" b="1" dirty="0"/>
              <a:t>Psy.D</a:t>
            </a:r>
            <a:r>
              <a:rPr lang="en-US" sz="2400" b="1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Psychologist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&amp;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Author of </a:t>
            </a:r>
            <a:r>
              <a:rPr lang="en-US" sz="2400" i="1" dirty="0" smtClean="0"/>
              <a:t>Anxiety-Free Kids, Take Control of OCD, Parenting Kids with OCD, &amp; others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1: Body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Teach </a:t>
            </a:r>
            <a:r>
              <a:rPr lang="en-US" sz="2800" dirty="0" smtClean="0"/>
              <a:t>lower diaphragmatic breathing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Slowly breathe </a:t>
            </a:r>
            <a:r>
              <a:rPr lang="en-US" sz="2400" dirty="0"/>
              <a:t>in through your </a:t>
            </a:r>
            <a:r>
              <a:rPr lang="en-US" sz="2400" dirty="0" smtClean="0"/>
              <a:t>nose and breathe </a:t>
            </a:r>
            <a:r>
              <a:rPr lang="en-US" sz="2400" dirty="0"/>
              <a:t>out through your </a:t>
            </a:r>
            <a:r>
              <a:rPr lang="en-US" sz="2400" dirty="0" smtClean="0"/>
              <a:t>mouth, allowing the air to go all the way down to your lower belly (smell the roses, blow out the candles)</a:t>
            </a:r>
            <a:endParaRPr lang="en-US" sz="2400" dirty="0"/>
          </a:p>
          <a:p>
            <a:pPr lvl="1"/>
            <a:r>
              <a:rPr lang="en-US" sz="2400" dirty="0"/>
              <a:t>Demonstrate lower diaphragmatic breathing and have child practice </a:t>
            </a:r>
            <a:r>
              <a:rPr lang="en-US" sz="2400" dirty="0" smtClean="0"/>
              <a:t>(can </a:t>
            </a:r>
            <a:r>
              <a:rPr lang="en-US" sz="2400" dirty="0"/>
              <a:t>use yoga mat and props if </a:t>
            </a:r>
            <a:r>
              <a:rPr lang="en-US" sz="2400" dirty="0" smtClean="0"/>
              <a:t>needed)</a:t>
            </a:r>
          </a:p>
          <a:p>
            <a:pPr lvl="1">
              <a:buNone/>
            </a:pPr>
            <a:r>
              <a:rPr lang="en-US" sz="2400" dirty="0" smtClean="0"/>
              <a:t>One-nostril breathing:</a:t>
            </a:r>
            <a:endParaRPr lang="en-US" sz="2400" dirty="0"/>
          </a:p>
          <a:p>
            <a:pPr lvl="1"/>
            <a:r>
              <a:rPr lang="en-US" sz="2400" dirty="0" smtClean="0"/>
              <a:t>breathe </a:t>
            </a:r>
            <a:r>
              <a:rPr lang="en-US" sz="2400" dirty="0"/>
              <a:t>in and out through only one nostril (hold other nostril closed and close mouth); need to do this for several minutes to be effective</a:t>
            </a:r>
          </a:p>
          <a:p>
            <a:pPr lvl="1">
              <a:buFontTx/>
              <a:buNone/>
            </a:pPr>
            <a:r>
              <a:rPr lang="en-US" sz="2400" dirty="0"/>
              <a:t>** </a:t>
            </a:r>
            <a:r>
              <a:rPr lang="en-US" sz="2400" b="1" dirty="0" smtClean="0"/>
              <a:t>MASTER THIS FIRST when calm</a:t>
            </a:r>
            <a:r>
              <a:rPr lang="en-US" sz="2400" dirty="0" smtClean="0"/>
              <a:t>/ NOT </a:t>
            </a:r>
            <a:r>
              <a:rPr lang="en-US" sz="2400" dirty="0"/>
              <a:t>anxious</a:t>
            </a:r>
          </a:p>
        </p:txBody>
      </p:sp>
    </p:spTree>
    <p:extLst>
      <p:ext uri="{BB962C8B-B14F-4D97-AF65-F5344CB8AC3E}">
        <p14:creationId xmlns:p14="http://schemas.microsoft.com/office/powerpoint/2010/main" val="161376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 1: Body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Relaxation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APPS: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/>
              <a:t>		</a:t>
            </a:r>
            <a:r>
              <a:rPr lang="en-US" sz="2800" dirty="0" smtClean="0">
                <a:cs typeface="+mn-cs"/>
              </a:rPr>
              <a:t>CBT Tools for Youth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		Calm (</a:t>
            </a:r>
            <a:r>
              <a:rPr lang="en-US" sz="2800" dirty="0" smtClean="0"/>
              <a:t>calm.com</a:t>
            </a:r>
            <a:r>
              <a:rPr lang="en-US" sz="2800" dirty="0" smtClean="0"/>
              <a:t>)</a:t>
            </a:r>
            <a:endParaRPr lang="en-US" sz="28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dirty="0"/>
              <a:t>	</a:t>
            </a:r>
            <a:r>
              <a:rPr lang="en-US" sz="2800" dirty="0" smtClean="0"/>
              <a:t>Insight Timer (</a:t>
            </a:r>
            <a:r>
              <a:rPr lang="en-US" sz="2800" dirty="0" smtClean="0"/>
              <a:t>Mooji</a:t>
            </a:r>
            <a:r>
              <a:rPr lang="en-US" sz="2800" dirty="0" smtClean="0"/>
              <a:t>: Nothing here but you;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		Tom Evans- Be Calm a Little Longer)</a:t>
            </a: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611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Part 1: Body</a:t>
            </a:r>
            <a:br>
              <a:rPr lang="en-US" dirty="0" smtClean="0"/>
            </a:br>
            <a:r>
              <a:rPr lang="en-US" dirty="0" smtClean="0">
                <a:cs typeface="+mj-cs"/>
              </a:rPr>
              <a:t>Yoga/Meditation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Mindfulness </a:t>
            </a:r>
            <a:r>
              <a:rPr lang="en-US" dirty="0">
                <a:cs typeface="+mn-cs"/>
              </a:rPr>
              <a:t>A</a:t>
            </a:r>
            <a:r>
              <a:rPr lang="en-US" dirty="0" smtClean="0">
                <a:cs typeface="+mn-cs"/>
              </a:rPr>
              <a:t>wareness Meditation- become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aware of awareness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and enter a thoughtless, and thus restoring, state.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Yoga: most types of yoga can help with reducing anxiety (</a:t>
            </a:r>
            <a:r>
              <a:rPr lang="en-US" dirty="0" smtClean="0">
                <a:cs typeface="+mn-cs"/>
              </a:rPr>
              <a:t>Iyengar</a:t>
            </a:r>
            <a:r>
              <a:rPr lang="en-US" dirty="0" smtClean="0">
                <a:cs typeface="+mn-cs"/>
              </a:rPr>
              <a:t> yoga); use Yoga Pretzels </a:t>
            </a:r>
            <a:r>
              <a:rPr lang="en-US" dirty="0" smtClean="0">
                <a:cs typeface="+mn-cs"/>
              </a:rPr>
              <a:t>cards for kids </a:t>
            </a:r>
            <a:r>
              <a:rPr lang="en-US" dirty="0" smtClean="0">
                <a:cs typeface="+mn-cs"/>
              </a:rPr>
              <a:t>(available on Amazon)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69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Part 2: Thoughts- </a:t>
            </a:r>
            <a:r>
              <a:rPr lang="en-US" sz="4000" dirty="0" smtClean="0"/>
              <a:t>A Resilience Mindset</a:t>
            </a:r>
            <a:endParaRPr lang="en-US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r>
              <a:rPr lang="en-US" sz="2800" dirty="0" smtClean="0"/>
              <a:t>Resilience is being able to handle </a:t>
            </a:r>
            <a:r>
              <a:rPr lang="en-US" sz="2800" dirty="0" smtClean="0"/>
              <a:t>whatever comes </a:t>
            </a:r>
            <a:r>
              <a:rPr lang="en-US" sz="2800" dirty="0" smtClean="0"/>
              <a:t>your</a:t>
            </a:r>
            <a:r>
              <a:rPr lang="en-US" sz="2800" dirty="0" smtClean="0"/>
              <a:t> </a:t>
            </a:r>
            <a:r>
              <a:rPr lang="en-US" sz="2800" dirty="0" smtClean="0"/>
              <a:t>way. No matter what </a:t>
            </a:r>
            <a:r>
              <a:rPr lang="en-US" sz="2800" dirty="0" smtClean="0"/>
              <a:t>you </a:t>
            </a:r>
            <a:r>
              <a:rPr lang="en-US" sz="2800" dirty="0" smtClean="0"/>
              <a:t>have </a:t>
            </a:r>
            <a:r>
              <a:rPr lang="en-US" sz="2800" dirty="0" smtClean="0"/>
              <a:t>to deal with, </a:t>
            </a:r>
            <a:r>
              <a:rPr lang="en-US" sz="2800" dirty="0" smtClean="0"/>
              <a:t>you</a:t>
            </a:r>
            <a:r>
              <a:rPr lang="en-US" sz="2800" dirty="0" smtClean="0"/>
              <a:t> </a:t>
            </a:r>
            <a:r>
              <a:rPr lang="en-US" sz="2800" dirty="0" smtClean="0"/>
              <a:t>can handle </a:t>
            </a:r>
            <a:r>
              <a:rPr lang="en-US" sz="2800" dirty="0" smtClean="0"/>
              <a:t>it. This comes down to problem-solving, having a growth mindset, and being able to tolerate negative/uncomfortable </a:t>
            </a:r>
            <a:r>
              <a:rPr lang="en-US" sz="2800" dirty="0" smtClean="0"/>
              <a:t>emotions.</a:t>
            </a:r>
          </a:p>
          <a:p>
            <a:pPr marL="609600" indent="-609600">
              <a:lnSpc>
                <a:spcPct val="90000"/>
              </a:lnSpc>
            </a:pPr>
            <a:endParaRPr lang="en-US" sz="2800" dirty="0"/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Ask </a:t>
            </a:r>
            <a:r>
              <a:rPr lang="en-US" sz="2800" dirty="0"/>
              <a:t>yourself 2 things: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dirty="0"/>
              <a:t>What is the worst thing that could happen?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dirty="0"/>
              <a:t>Could I handle it? (answer = always yes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Part 2: Thoughts- Conquer Worry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ruminating, write out or record all of your worries. This is often enough; but if not, listen to them back over and over until you desensitize.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35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Part 2: Thoughts</a:t>
            </a:r>
            <a:br>
              <a:rPr lang="en-US" sz="4000" dirty="0" smtClean="0">
                <a:cs typeface="+mj-cs"/>
              </a:rPr>
            </a:br>
            <a:r>
              <a:rPr lang="en-US" sz="4000" dirty="0" smtClean="0">
                <a:cs typeface="+mj-cs"/>
              </a:rPr>
              <a:t>Self-Talk Note Cards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On index cards, write</a:t>
            </a:r>
            <a:r>
              <a:rPr lang="en-US" sz="2800" dirty="0" smtClean="0">
                <a:cs typeface="+mn-cs"/>
              </a:rPr>
              <a:t>: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-I am okay. Everything will work out.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-I can handle this. I am nervous, </a:t>
            </a:r>
            <a:r>
              <a:rPr lang="en-US" sz="2800" dirty="0" smtClean="0"/>
              <a:t>and</a:t>
            </a: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 am okay.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-I can handle whatever comes my way.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-It is my choice to be nervous or I can be calm. Let me do my breathing.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-Anxiety is not an accurate predictor of what’s to come. Anxiety is just an unpleasant feeling.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-What would someone who wasn</a:t>
            </a:r>
            <a:r>
              <a:rPr 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t scared in this situation think and do</a:t>
            </a:r>
            <a:r>
              <a:rPr lang="en-US" sz="2800" dirty="0" smtClean="0">
                <a:cs typeface="+mn-cs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-What would someone who is confident in this situation think? What would they do?</a:t>
            </a: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010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 &amp; Healthy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parts of Well-Being: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Sleep (7-8 hours/night)</a:t>
            </a:r>
          </a:p>
          <a:p>
            <a:pPr lvl="1"/>
            <a:r>
              <a:rPr lang="en-US" dirty="0" smtClean="0"/>
              <a:t>Exercise (30-45 minutes/ 5 days a week)</a:t>
            </a:r>
          </a:p>
          <a:p>
            <a:pPr lvl="1"/>
            <a:r>
              <a:rPr lang="en-US" dirty="0" smtClean="0"/>
              <a:t>Eat clean (anti-inflammatory diet, mostly plants, low sugar, not processed)</a:t>
            </a:r>
          </a:p>
          <a:p>
            <a:pPr lvl="1"/>
            <a:r>
              <a:rPr lang="en-US" dirty="0" smtClean="0"/>
              <a:t>Relaxation (do relaxing/restorative activities)</a:t>
            </a:r>
          </a:p>
        </p:txBody>
      </p:sp>
    </p:spTree>
    <p:extLst>
      <p:ext uri="{BB962C8B-B14F-4D97-AF65-F5344CB8AC3E}">
        <p14:creationId xmlns:p14="http://schemas.microsoft.com/office/powerpoint/2010/main" val="841401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 &amp;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Covid-19 pandemic:</a:t>
            </a:r>
            <a:r>
              <a:rPr lang="en-US" dirty="0"/>
              <a:t>		</a:t>
            </a:r>
          </a:p>
          <a:p>
            <a:pPr lvl="1"/>
            <a:r>
              <a:rPr lang="en-US" dirty="0" smtClean="0"/>
              <a:t>Minimize news &amp; social media</a:t>
            </a:r>
          </a:p>
          <a:p>
            <a:pPr lvl="1"/>
            <a:r>
              <a:rPr lang="en-US" dirty="0" smtClean="0"/>
              <a:t>Self-compassion</a:t>
            </a:r>
          </a:p>
          <a:p>
            <a:pPr lvl="1"/>
            <a:r>
              <a:rPr lang="en-US" dirty="0" smtClean="0"/>
              <a:t>Cultivate gratitude</a:t>
            </a:r>
          </a:p>
          <a:p>
            <a:pPr lvl="1"/>
            <a:r>
              <a:rPr lang="en-US" dirty="0" smtClean="0"/>
              <a:t>Reframe the situation/ focus on the positives</a:t>
            </a:r>
          </a:p>
          <a:p>
            <a:pPr lvl="1"/>
            <a:r>
              <a:rPr lang="en-US" dirty="0"/>
              <a:t>Coping </a:t>
            </a:r>
            <a:r>
              <a:rPr lang="en-US" dirty="0" smtClean="0"/>
              <a:t>self-talk</a:t>
            </a:r>
          </a:p>
          <a:p>
            <a:pPr lvl="1"/>
            <a:r>
              <a:rPr lang="en-US" dirty="0" smtClean="0"/>
              <a:t>Keep routines</a:t>
            </a:r>
          </a:p>
          <a:p>
            <a:pPr lvl="1"/>
            <a:r>
              <a:rPr lang="en-US" dirty="0" smtClean="0"/>
              <a:t>Cultivate creativity</a:t>
            </a:r>
          </a:p>
        </p:txBody>
      </p:sp>
    </p:spTree>
    <p:extLst>
      <p:ext uri="{BB962C8B-B14F-4D97-AF65-F5344CB8AC3E}">
        <p14:creationId xmlns:p14="http://schemas.microsoft.com/office/powerpoint/2010/main" val="104712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 &amp;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MINIMIZE NEWS/ SOCIAL MEDIA: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The news is a business.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The news is selective attention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Take a break (every other day, 2xs a week)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Social media: anxiety is contagious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21878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/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SELF-COMPASSION: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sz="2800" dirty="0" smtClean="0"/>
              <a:t>Reframe what defines “success” during this period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sz="2800" dirty="0" smtClean="0"/>
              <a:t>Self-compassion (K. Neff)- 3 parts: self-kindness, common humanity, mindfulness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sz="2800" dirty="0" smtClean="0"/>
              <a:t>Be patient with yourself, even at times when you are not  your best, are irritable, etc.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sz="2800" dirty="0" smtClean="0"/>
              <a:t>Parenting goal: to protect your child’s experience.</a:t>
            </a:r>
          </a:p>
        </p:txBody>
      </p:sp>
    </p:spTree>
    <p:extLst>
      <p:ext uri="{BB962C8B-B14F-4D97-AF65-F5344CB8AC3E}">
        <p14:creationId xmlns:p14="http://schemas.microsoft.com/office/powerpoint/2010/main" val="18294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anxiety (treatment for anxiety disorders also works for transient anxiety)</a:t>
            </a:r>
          </a:p>
          <a:p>
            <a:r>
              <a:rPr lang="en-US" dirty="0" smtClean="0"/>
              <a:t>Treatment of anxiety (VERY brief overview)</a:t>
            </a:r>
          </a:p>
          <a:p>
            <a:r>
              <a:rPr lang="en-US" dirty="0" smtClean="0"/>
              <a:t>Stress Management &amp; Healthy Coping (what is proven to work)</a:t>
            </a:r>
          </a:p>
          <a:p>
            <a:r>
              <a:rPr lang="en-US" dirty="0" smtClean="0"/>
              <a:t>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CULTIVATE GRATITUDE: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endParaRPr lang="en-US" sz="28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This is a time of getting back to basics.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There is a gift of time in this.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Savor the small things. Create ceremony of savoring, make it an adventure. Celebrate what you have.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Every day focus on 3 things that went well, or 3 things you are grateful for.</a:t>
            </a:r>
          </a:p>
        </p:txBody>
      </p:sp>
    </p:spTree>
    <p:extLst>
      <p:ext uri="{BB962C8B-B14F-4D97-AF65-F5344CB8AC3E}">
        <p14:creationId xmlns:p14="http://schemas.microsoft.com/office/powerpoint/2010/main" val="1997846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/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REFRAME THE SITUATION: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This has a start date and end date.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Success is surviving it.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Flexibility is needed.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Take one day, one week at a time.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This is a pandemic; new normal. Reduce expectations.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Darwin: not about being the smartest or strongest but being the most able to adapt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400" dirty="0" smtClean="0"/>
              <a:t>There is no such thing as bad weather, only the wrong clothes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311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/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SELF-TALK: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I can handle this. It’s very hard, but I see what I am able to do.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This will pass. It will not go on forever.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I am doing my best and that is enough.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I can see when I’ve reached my limit, and I will give myself the time I need to recalibrate.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I will take it one day at a time.</a:t>
            </a:r>
          </a:p>
        </p:txBody>
      </p:sp>
    </p:spTree>
    <p:extLst>
      <p:ext uri="{BB962C8B-B14F-4D97-AF65-F5344CB8AC3E}">
        <p14:creationId xmlns:p14="http://schemas.microsoft.com/office/powerpoint/2010/main" val="1589963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/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KEEP ROUTINES: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Internal locus of control: focus on what is within your control, not what lies outside of it.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Routines keep us feeling normal.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Predictability of routines can make it easier to be flexible about what we cannot control.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Good for children.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1459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en-US" dirty="0" smtClean="0"/>
              <a:t>Mgmt</a:t>
            </a:r>
            <a:r>
              <a:rPr lang="en-US" dirty="0" smtClean="0"/>
              <a:t>/ 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CULTIVATE CREATIVITY: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What can you do during this time that you normally cannot do? Is it organizing and cleaning out? Is it about doing a photo project? Learning something new? Taking a Great Course? Doing art work?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lang="en-US" sz="2800" dirty="0" smtClean="0"/>
              <a:t>Tapping into creativity (whatever that looks like for you) is restorative.</a:t>
            </a:r>
          </a:p>
        </p:txBody>
      </p:sp>
    </p:spTree>
    <p:extLst>
      <p:ext uri="{BB962C8B-B14F-4D97-AF65-F5344CB8AC3E}">
        <p14:creationId xmlns:p14="http://schemas.microsoft.com/office/powerpoint/2010/main" val="2058775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i="1" dirty="0"/>
              <a:t>Anxiety-Free Kids: An Interactive Guide for Parents &amp; Children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Take Control of OCD: The Ultimate Guide for Kids with </a:t>
            </a:r>
            <a:r>
              <a:rPr lang="en-US" sz="2200" i="1" dirty="0" smtClean="0"/>
              <a:t>OCD</a:t>
            </a:r>
          </a:p>
          <a:p>
            <a:pPr>
              <a:lnSpc>
                <a:spcPct val="80000"/>
              </a:lnSpc>
            </a:pPr>
            <a:r>
              <a:rPr lang="en-US" sz="2200" i="1" dirty="0" smtClean="0"/>
              <a:t>Parenting Kids with OCD: A Guide to Understanding and Supporting your Child with OCD</a:t>
            </a:r>
          </a:p>
          <a:p>
            <a:pPr>
              <a:lnSpc>
                <a:spcPct val="80000"/>
              </a:lnSpc>
            </a:pPr>
            <a:r>
              <a:rPr lang="en-US" sz="2200" i="1" dirty="0" smtClean="0"/>
              <a:t>Something Very Sad Happened: A Toddler’s Guide to Understanding Death</a:t>
            </a:r>
            <a:endParaRPr lang="en-US" sz="2200" i="1" dirty="0"/>
          </a:p>
          <a:p>
            <a:pPr>
              <a:lnSpc>
                <a:spcPct val="80000"/>
              </a:lnSpc>
            </a:pPr>
            <a:r>
              <a:rPr lang="en-US" sz="2200" i="1" dirty="0"/>
              <a:t>Resilience Builder Program for Children &amp; Adolescents: Enhancing Social Competence &amp; Self-Regulation (A cognitive-behavioral group approach)- Co-Authors: Mary Alvord &amp; </a:t>
            </a:r>
            <a:r>
              <a:rPr lang="en-US" sz="2200" i="1" dirty="0"/>
              <a:t>Grados</a:t>
            </a:r>
            <a:endParaRPr lang="en-US" sz="2200" i="1" dirty="0"/>
          </a:p>
          <a:p>
            <a:pPr>
              <a:lnSpc>
                <a:spcPct val="80000"/>
              </a:lnSpc>
            </a:pPr>
            <a:r>
              <a:rPr lang="en-US" sz="2200" i="1" dirty="0"/>
              <a:t>Relaxation &amp; Self-Regulation Techniques for Children &amp; Teens: Mastering the Mind-Body Connection (Audio CD)- Co-Authors: Mary Alvord &amp; Bryce </a:t>
            </a:r>
            <a:r>
              <a:rPr lang="en-US" sz="2200" i="1" dirty="0" smtClean="0"/>
              <a:t>Alvord</a:t>
            </a:r>
          </a:p>
          <a:p>
            <a:pPr>
              <a:lnSpc>
                <a:spcPct val="80000"/>
              </a:lnSpc>
            </a:pPr>
            <a:r>
              <a:rPr lang="en-US" sz="2200" i="1" dirty="0" smtClean="0"/>
              <a:t>Relaxation &amp; Wellness Techniques: Mastering the Mind-Body Connection (Audio CD)- Co-Authors: Mary Alvord &amp; Bryce Alvord</a:t>
            </a:r>
            <a:endParaRPr lang="en-US" sz="2200" i="1" dirty="0"/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383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Most common form of psychopathology in children, adolescents, and adults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Estimated 15-20% of children meet the criteria for an anxiety disorder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Estimated 32% of US adolescents (aged 13-18) have an anxiety disorder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Estimated 31% of US adults have an anxiety disorder at some time in their lifetime (about 23% serious impairment)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Anxiety Disorders Facts</a:t>
            </a:r>
          </a:p>
        </p:txBody>
      </p:sp>
    </p:spTree>
    <p:extLst>
      <p:ext uri="{BB962C8B-B14F-4D97-AF65-F5344CB8AC3E}">
        <p14:creationId xmlns:p14="http://schemas.microsoft.com/office/powerpoint/2010/main" val="202988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Anxiety Facts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smtClean="0"/>
              <a:t>At this universally-stressful time, even those without anxiety disorders are anxious. </a:t>
            </a:r>
          </a:p>
          <a:p>
            <a:r>
              <a:rPr lang="en-US" altLang="x-none" dirty="0" smtClean="0"/>
              <a:t>Anxiety is contagious! (How many cans of beans do you have?)</a:t>
            </a:r>
          </a:p>
          <a:p>
            <a:r>
              <a:rPr lang="en-US" altLang="x-none" dirty="0" smtClean="0"/>
              <a:t>People in same household can have different worries and react in different ways; normalize this. Coping can vary and that is okay.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1762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Disorders Treatment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Anxiety is very </a:t>
            </a:r>
            <a:r>
              <a:rPr lang="en-US" sz="2800" dirty="0" smtClean="0"/>
              <a:t>treatable; CBT </a:t>
            </a:r>
            <a:r>
              <a:rPr lang="en-US" sz="2800" dirty="0"/>
              <a:t>is the most empirically supported approach to treating anxiety disorders in children &amp; adults</a:t>
            </a:r>
          </a:p>
          <a:p>
            <a:r>
              <a:rPr lang="en-US" sz="2800" dirty="0"/>
              <a:t>CBT is problem-focused, solution-oriented, and teaches coping strategies and </a:t>
            </a:r>
            <a:r>
              <a:rPr lang="en-US" sz="2800" dirty="0" smtClean="0"/>
              <a:t>techniques</a:t>
            </a:r>
          </a:p>
          <a:p>
            <a:r>
              <a:rPr lang="en-US" sz="2800" dirty="0" smtClean="0"/>
              <a:t>CBT is also beneficial for stress management and offers tools to be more aware of stress and take steps to cope/reduce stress symptoms.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Parts of Anxiety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57200" y="1646238"/>
            <a:ext cx="8229600" cy="4525962"/>
            <a:chOff x="288" y="737"/>
            <a:chExt cx="5184" cy="2851"/>
          </a:xfrm>
        </p:grpSpPr>
        <p:sp>
          <p:nvSpPr>
            <p:cNvPr id="29729" name="AutoShape 33"/>
            <p:cNvSpPr>
              <a:spLocks noChangeAspect="1" noChangeArrowheads="1" noTextEdit="1"/>
            </p:cNvSpPr>
            <p:nvPr/>
          </p:nvSpPr>
          <p:spPr bwMode="auto">
            <a:xfrm>
              <a:off x="288" y="737"/>
              <a:ext cx="5184" cy="2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731" name="_s29731"/>
            <p:cNvSpPr>
              <a:spLocks noChangeArrowheads="1" noTextEdit="1"/>
            </p:cNvSpPr>
            <p:nvPr/>
          </p:nvSpPr>
          <p:spPr bwMode="auto">
            <a:xfrm>
              <a:off x="2346" y="1221"/>
              <a:ext cx="1069" cy="106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732" name="_s29732"/>
            <p:cNvSpPr>
              <a:spLocks noChangeArrowheads="1"/>
            </p:cNvSpPr>
            <p:nvPr/>
          </p:nvSpPr>
          <p:spPr bwMode="auto">
            <a:xfrm>
              <a:off x="2346" y="847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Body</a:t>
              </a:r>
            </a:p>
          </p:txBody>
        </p:sp>
        <p:sp>
          <p:nvSpPr>
            <p:cNvPr id="29733" name="_s29733"/>
            <p:cNvSpPr>
              <a:spLocks noChangeArrowheads="1" noTextEdit="1"/>
            </p:cNvSpPr>
            <p:nvPr/>
          </p:nvSpPr>
          <p:spPr bwMode="auto">
            <a:xfrm>
              <a:off x="2698" y="1831"/>
              <a:ext cx="1069" cy="106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734" name="_s29734"/>
            <p:cNvSpPr>
              <a:spLocks noChangeArrowheads="1"/>
            </p:cNvSpPr>
            <p:nvPr/>
          </p:nvSpPr>
          <p:spPr bwMode="auto">
            <a:xfrm>
              <a:off x="3787" y="2685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Thoughts</a:t>
              </a:r>
            </a:p>
          </p:txBody>
        </p:sp>
        <p:sp>
          <p:nvSpPr>
            <p:cNvPr id="29735" name="_s29735"/>
            <p:cNvSpPr>
              <a:spLocks noChangeArrowheads="1" noTextEdit="1"/>
            </p:cNvSpPr>
            <p:nvPr/>
          </p:nvSpPr>
          <p:spPr bwMode="auto">
            <a:xfrm>
              <a:off x="1994" y="1831"/>
              <a:ext cx="1069" cy="1069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736" name="_s29736"/>
            <p:cNvSpPr>
              <a:spLocks noChangeArrowheads="1"/>
            </p:cNvSpPr>
            <p:nvPr/>
          </p:nvSpPr>
          <p:spPr bwMode="auto">
            <a:xfrm>
              <a:off x="904" y="2685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Behavior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2057400" y="685800"/>
            <a:ext cx="1676400" cy="1600200"/>
            <a:chOff x="1632" y="288"/>
            <a:chExt cx="1056" cy="1008"/>
          </a:xfrm>
        </p:grpSpPr>
        <p:sp>
          <p:nvSpPr>
            <p:cNvPr id="74755" name="Oval 3"/>
            <p:cNvSpPr>
              <a:spLocks noChangeArrowheads="1"/>
            </p:cNvSpPr>
            <p:nvPr/>
          </p:nvSpPr>
          <p:spPr bwMode="auto">
            <a:xfrm>
              <a:off x="1632" y="2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1938" y="676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Body</a:t>
              </a:r>
            </a:p>
          </p:txBody>
        </p:sp>
      </p:grp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5029200" y="2133600"/>
            <a:ext cx="1676400" cy="1600200"/>
            <a:chOff x="3120" y="1488"/>
            <a:chExt cx="1056" cy="1008"/>
          </a:xfrm>
        </p:grpSpPr>
        <p:sp>
          <p:nvSpPr>
            <p:cNvPr id="74758" name="Oval 6"/>
            <p:cNvSpPr>
              <a:spLocks noChangeArrowheads="1"/>
            </p:cNvSpPr>
            <p:nvPr/>
          </p:nvSpPr>
          <p:spPr bwMode="auto">
            <a:xfrm>
              <a:off x="3120" y="14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3290" y="1876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Thoughts</a:t>
              </a:r>
            </a:p>
          </p:txBody>
        </p:sp>
      </p:grpSp>
      <p:grpSp>
        <p:nvGrpSpPr>
          <p:cNvPr id="74760" name="Group 8"/>
          <p:cNvGrpSpPr>
            <a:grpSpLocks/>
          </p:cNvGrpSpPr>
          <p:nvPr/>
        </p:nvGrpSpPr>
        <p:grpSpPr bwMode="auto">
          <a:xfrm>
            <a:off x="1905000" y="3733800"/>
            <a:ext cx="1676400" cy="1600200"/>
            <a:chOff x="1440" y="2832"/>
            <a:chExt cx="1056" cy="1008"/>
          </a:xfrm>
        </p:grpSpPr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1440" y="2832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762" name="Text Box 10"/>
            <p:cNvSpPr txBox="1">
              <a:spLocks noChangeArrowheads="1"/>
            </p:cNvSpPr>
            <p:nvPr/>
          </p:nvSpPr>
          <p:spPr bwMode="auto">
            <a:xfrm>
              <a:off x="1626" y="3221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Behavior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2057400" y="685800"/>
            <a:ext cx="1676400" cy="1600200"/>
            <a:chOff x="1632" y="288"/>
            <a:chExt cx="1056" cy="1008"/>
          </a:xfrm>
        </p:grpSpPr>
        <p:sp>
          <p:nvSpPr>
            <p:cNvPr id="75779" name="Oval 3"/>
            <p:cNvSpPr>
              <a:spLocks noChangeArrowheads="1"/>
            </p:cNvSpPr>
            <p:nvPr/>
          </p:nvSpPr>
          <p:spPr bwMode="auto">
            <a:xfrm>
              <a:off x="1632" y="2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>
              <a:off x="1938" y="676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Body</a:t>
              </a:r>
            </a:p>
          </p:txBody>
        </p:sp>
      </p:grpSp>
      <p:grpSp>
        <p:nvGrpSpPr>
          <p:cNvPr id="75781" name="Group 5"/>
          <p:cNvGrpSpPr>
            <a:grpSpLocks/>
          </p:cNvGrpSpPr>
          <p:nvPr/>
        </p:nvGrpSpPr>
        <p:grpSpPr bwMode="auto">
          <a:xfrm>
            <a:off x="5029200" y="2133600"/>
            <a:ext cx="1676400" cy="1600200"/>
            <a:chOff x="3120" y="1488"/>
            <a:chExt cx="1056" cy="1008"/>
          </a:xfrm>
        </p:grpSpPr>
        <p:sp>
          <p:nvSpPr>
            <p:cNvPr id="75782" name="Oval 6"/>
            <p:cNvSpPr>
              <a:spLocks noChangeArrowheads="1"/>
            </p:cNvSpPr>
            <p:nvPr/>
          </p:nvSpPr>
          <p:spPr bwMode="auto">
            <a:xfrm>
              <a:off x="3120" y="14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783" name="Text Box 7"/>
            <p:cNvSpPr txBox="1">
              <a:spLocks noChangeArrowheads="1"/>
            </p:cNvSpPr>
            <p:nvPr/>
          </p:nvSpPr>
          <p:spPr bwMode="auto">
            <a:xfrm>
              <a:off x="3290" y="1876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Thoughts</a:t>
              </a:r>
            </a:p>
          </p:txBody>
        </p:sp>
      </p:grpSp>
      <p:grpSp>
        <p:nvGrpSpPr>
          <p:cNvPr id="75784" name="Group 8"/>
          <p:cNvGrpSpPr>
            <a:grpSpLocks/>
          </p:cNvGrpSpPr>
          <p:nvPr/>
        </p:nvGrpSpPr>
        <p:grpSpPr bwMode="auto">
          <a:xfrm>
            <a:off x="1905000" y="3733800"/>
            <a:ext cx="1676400" cy="1600200"/>
            <a:chOff x="1440" y="2832"/>
            <a:chExt cx="1056" cy="1008"/>
          </a:xfrm>
        </p:grpSpPr>
        <p:sp>
          <p:nvSpPr>
            <p:cNvPr id="75785" name="Oval 9"/>
            <p:cNvSpPr>
              <a:spLocks noChangeArrowheads="1"/>
            </p:cNvSpPr>
            <p:nvPr/>
          </p:nvSpPr>
          <p:spPr bwMode="auto">
            <a:xfrm>
              <a:off x="1440" y="2832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1626" y="3221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Behavior</a:t>
              </a:r>
            </a:p>
          </p:txBody>
        </p:sp>
      </p:grp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505200" y="7620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Sweaty Palms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57600" y="10017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Fast Heart Beat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746500" y="1239838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Tense Muscles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733800" y="14779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Stomachaches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6629400" y="23764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Worries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6705600" y="2613025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Thinking Errors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737350" y="2849563"/>
            <a:ext cx="1568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Negative Self-Talk</a:t>
            </a:r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3352800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>
            <a:off x="3505200" y="114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H="1">
            <a:off x="35814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H="1">
            <a:off x="35814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H="1">
            <a:off x="6477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65532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6553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3581400" y="42021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Avoidance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3594100" y="4440238"/>
            <a:ext cx="158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Nervous Behaviors</a:t>
            </a:r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flipH="1">
            <a:off x="34290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3429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828800" y="685800"/>
            <a:ext cx="1676400" cy="1600200"/>
            <a:chOff x="1632" y="288"/>
            <a:chExt cx="1056" cy="1008"/>
          </a:xfrm>
        </p:grpSpPr>
        <p:sp>
          <p:nvSpPr>
            <p:cNvPr id="76803" name="Oval 3"/>
            <p:cNvSpPr>
              <a:spLocks noChangeArrowheads="1"/>
            </p:cNvSpPr>
            <p:nvPr/>
          </p:nvSpPr>
          <p:spPr bwMode="auto">
            <a:xfrm>
              <a:off x="1632" y="2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1938" y="676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Body</a:t>
              </a:r>
            </a:p>
          </p:txBody>
        </p:sp>
      </p:grpSp>
      <p:grpSp>
        <p:nvGrpSpPr>
          <p:cNvPr id="76805" name="Group 5"/>
          <p:cNvGrpSpPr>
            <a:grpSpLocks/>
          </p:cNvGrpSpPr>
          <p:nvPr/>
        </p:nvGrpSpPr>
        <p:grpSpPr bwMode="auto">
          <a:xfrm>
            <a:off x="4724400" y="2133600"/>
            <a:ext cx="1676400" cy="1600200"/>
            <a:chOff x="3120" y="1488"/>
            <a:chExt cx="1056" cy="1008"/>
          </a:xfrm>
        </p:grpSpPr>
        <p:sp>
          <p:nvSpPr>
            <p:cNvPr id="76806" name="Oval 6"/>
            <p:cNvSpPr>
              <a:spLocks noChangeArrowheads="1"/>
            </p:cNvSpPr>
            <p:nvPr/>
          </p:nvSpPr>
          <p:spPr bwMode="auto">
            <a:xfrm>
              <a:off x="3120" y="1488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3290" y="1876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Thoughts</a:t>
              </a:r>
            </a:p>
          </p:txBody>
        </p:sp>
      </p:grp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1676400" y="3733800"/>
            <a:ext cx="1676400" cy="1600200"/>
            <a:chOff x="1440" y="2832"/>
            <a:chExt cx="1056" cy="1008"/>
          </a:xfrm>
        </p:grpSpPr>
        <p:sp>
          <p:nvSpPr>
            <p:cNvPr id="76809" name="Oval 9"/>
            <p:cNvSpPr>
              <a:spLocks noChangeArrowheads="1"/>
            </p:cNvSpPr>
            <p:nvPr/>
          </p:nvSpPr>
          <p:spPr bwMode="auto">
            <a:xfrm>
              <a:off x="1440" y="2832"/>
              <a:ext cx="1056" cy="10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1626" y="3221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Behavior</a:t>
              </a:r>
            </a:p>
          </p:txBody>
        </p:sp>
      </p:grp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3276600" y="7620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Sweaty Palms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3429000" y="10017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Fast Heart Beat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3517900" y="1239838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Tense Muscles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505200" y="14779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Stomachaches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324600" y="2376488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Worries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6400800" y="2613025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Thinking Errors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6432550" y="2849563"/>
            <a:ext cx="1568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Negative Self-Talk</a:t>
            </a:r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>
            <a:off x="3124200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 flipH="1">
            <a:off x="3276600" y="114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H="1">
            <a:off x="33528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 flipH="1">
            <a:off x="33528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 flipH="1">
            <a:off x="61722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 flipH="1">
            <a:off x="6248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 flipH="1">
            <a:off x="62484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3352800" y="42021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Avoidance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3365500" y="4440238"/>
            <a:ext cx="1587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Nervous Behaviors</a:t>
            </a:r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 flipH="1">
            <a:off x="32004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 flipH="1">
            <a:off x="3200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 rot="2494566">
            <a:off x="1890713" y="2022475"/>
            <a:ext cx="160337" cy="282575"/>
          </a:xfrm>
          <a:prstGeom prst="downArrow">
            <a:avLst>
              <a:gd name="adj1" fmla="val 21639"/>
              <a:gd name="adj2" fmla="val 5934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914400" y="2362200"/>
            <a:ext cx="2743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Learn Relaxation and Calm Breathing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-Guided Imagery/Meditation/Yoga</a:t>
            </a: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 flipH="1">
            <a:off x="762000" y="25146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 rot="2494566">
            <a:off x="1905000" y="5181600"/>
            <a:ext cx="160338" cy="282575"/>
          </a:xfrm>
          <a:prstGeom prst="downArrow">
            <a:avLst>
              <a:gd name="adj1" fmla="val 21639"/>
              <a:gd name="adj2" fmla="val 593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1371600" y="54864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Face Your Fears! </a:t>
            </a:r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 flipH="1">
            <a:off x="1219200" y="5638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1371600" y="5715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Get Rid of Nervous Behaviors </a:t>
            </a:r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 flipH="1">
            <a:off x="1219200" y="58674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6096000" y="3898900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Conquer Your Worries </a:t>
            </a:r>
          </a:p>
        </p:txBody>
      </p:sp>
      <p:sp>
        <p:nvSpPr>
          <p:cNvPr id="76838" name="Line 38"/>
          <p:cNvSpPr>
            <a:spLocks noChangeShapeType="1"/>
          </p:cNvSpPr>
          <p:nvPr/>
        </p:nvSpPr>
        <p:spPr bwMode="auto">
          <a:xfrm flipH="1">
            <a:off x="59436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6096000" y="4137025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Identify and Replace Thinking Errors </a:t>
            </a:r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 flipH="1">
            <a:off x="5943600" y="40386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6841" name="AutoShape 41"/>
          <p:cNvSpPr>
            <a:spLocks noChangeArrowheads="1"/>
          </p:cNvSpPr>
          <p:nvPr/>
        </p:nvSpPr>
        <p:spPr bwMode="auto">
          <a:xfrm rot="-1829943">
            <a:off x="6019800" y="3581400"/>
            <a:ext cx="160338" cy="282575"/>
          </a:xfrm>
          <a:prstGeom prst="downArrow">
            <a:avLst>
              <a:gd name="adj1" fmla="val 21639"/>
              <a:gd name="adj2" fmla="val 593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6096000" y="4373563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</a:rPr>
              <a:t>Positive Self-Talk</a:t>
            </a:r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 flipH="1">
            <a:off x="5943600" y="4495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13784</TotalTime>
  <Words>1271</Words>
  <Application>Microsoft Macintosh PowerPoint</Application>
  <PresentationFormat>On-screen Show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ＭＳ Ｐゴシック</vt:lpstr>
      <vt:lpstr>Wingdings</vt:lpstr>
      <vt:lpstr>Arial</vt:lpstr>
      <vt:lpstr>Default Design</vt:lpstr>
      <vt:lpstr>How to Mitigate Anxiety During These Trying Times</vt:lpstr>
      <vt:lpstr>Outline</vt:lpstr>
      <vt:lpstr>Anxiety Disorders Facts</vt:lpstr>
      <vt:lpstr>Anxiety Facts</vt:lpstr>
      <vt:lpstr>Anxiety Disorders Treatment</vt:lpstr>
      <vt:lpstr>Three Parts of Anxiety</vt:lpstr>
      <vt:lpstr>PowerPoint Presentation</vt:lpstr>
      <vt:lpstr>PowerPoint Presentation</vt:lpstr>
      <vt:lpstr>PowerPoint Presentation</vt:lpstr>
      <vt:lpstr>Part 1: Body</vt:lpstr>
      <vt:lpstr>Part 1: Body Relaxation</vt:lpstr>
      <vt:lpstr>Part 1: Body Yoga/Meditation</vt:lpstr>
      <vt:lpstr>Part 2: Thoughts- A Resilience Mindset</vt:lpstr>
      <vt:lpstr>Part 2: Thoughts- Conquer Worry</vt:lpstr>
      <vt:lpstr>Part 2: Thoughts Self-Talk Note Cards</vt:lpstr>
      <vt:lpstr>Stress Management &amp; Healthy Coping</vt:lpstr>
      <vt:lpstr>Stress Mgmt &amp; Coping</vt:lpstr>
      <vt:lpstr>Stress Mgmt &amp; Coping</vt:lpstr>
      <vt:lpstr>Stress Mgmt/ Coping</vt:lpstr>
      <vt:lpstr>PowerPoint Presentation</vt:lpstr>
      <vt:lpstr>Stress Mgmt/ Coping</vt:lpstr>
      <vt:lpstr>Stress Mgmt/ Coping</vt:lpstr>
      <vt:lpstr>Stress Mgmt/ Coping</vt:lpstr>
      <vt:lpstr>Stress Mgmt/ Coping</vt:lpstr>
      <vt:lpstr>Publications</vt:lpstr>
    </vt:vector>
  </TitlesOfParts>
  <Company>Brian Leventhal, Attorney at Law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More Than The Blues? Understanding the Highs and Lows of Mood</dc:title>
  <dc:creator>Brian H. Leventhal</dc:creator>
  <cp:lastModifiedBy>Bonnie Zucker</cp:lastModifiedBy>
  <cp:revision>167</cp:revision>
  <dcterms:created xsi:type="dcterms:W3CDTF">2005-11-21T03:19:41Z</dcterms:created>
  <dcterms:modified xsi:type="dcterms:W3CDTF">2020-04-14T17:59:09Z</dcterms:modified>
</cp:coreProperties>
</file>