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5" r:id="rId7"/>
    <p:sldId id="263" r:id="rId8"/>
    <p:sldId id="272" r:id="rId9"/>
    <p:sldId id="262" r:id="rId10"/>
    <p:sldId id="267" r:id="rId11"/>
    <p:sldId id="273" r:id="rId12"/>
    <p:sldId id="261" r:id="rId13"/>
    <p:sldId id="274" r:id="rId14"/>
    <p:sldId id="271" r:id="rId15"/>
    <p:sldId id="269" r:id="rId16"/>
    <p:sldId id="270" r:id="rId17"/>
  </p:sldIdLst>
  <p:sldSz cx="18288000" cy="10287000"/>
  <p:notesSz cx="6858000" cy="9144000"/>
  <p:embeddedFontLst>
    <p:embeddedFont>
      <p:font typeface="Arimo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lear Sans Regular" panose="020B0604020202020204" charset="0"/>
      <p:regular r:id="rId23"/>
    </p:embeddedFont>
    <p:embeddedFont>
      <p:font typeface="Clear Sans Regular Bold" panose="020B0604020202020204" charset="0"/>
      <p:regular r:id="rId24"/>
    </p:embeddedFont>
    <p:embeddedFont>
      <p:font typeface="Gill Sans MT" panose="020B0502020104020203" pitchFamily="34" charset="0"/>
      <p:regular r:id="rId25"/>
      <p:bold r:id="rId26"/>
      <p:italic r:id="rId27"/>
      <p:boldItalic r:id="rId28"/>
    </p:embeddedFont>
    <p:embeddedFont>
      <p:font typeface="Tenor San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ealthyheartbee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</a:blip>
          <a:srcRect/>
          <a:stretch>
            <a:fillRect/>
          </a:stretch>
        </p:blipFill>
        <p:spPr>
          <a:xfrm>
            <a:off x="6415898" y="-4356190"/>
            <a:ext cx="16330085" cy="916526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1755685"/>
            <a:ext cx="7702482" cy="4413965"/>
            <a:chOff x="-457200" y="-9525"/>
            <a:chExt cx="10269976" cy="5885286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9050776" cy="5471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40"/>
                </a:lnSpc>
              </a:pPr>
              <a:r>
                <a:rPr lang="en-US" sz="7200" b="1" spc="-67" dirty="0">
                  <a:solidFill>
                    <a:srgbClr val="FDF9F5"/>
                  </a:solidFill>
                  <a:latin typeface="Tenor Sans"/>
                </a:rPr>
                <a:t>Your Immune System is Your Warrior!</a:t>
              </a:r>
            </a:p>
            <a:p>
              <a:pPr>
                <a:lnSpc>
                  <a:spcPts val="8040"/>
                </a:lnSpc>
              </a:pPr>
              <a:endParaRPr lang="en-US" sz="7200" spc="-67" dirty="0">
                <a:solidFill>
                  <a:srgbClr val="FDF9F5"/>
                </a:solidFill>
                <a:latin typeface="Tenor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457200" y="5048356"/>
              <a:ext cx="10269976" cy="827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6000" b="1" spc="-32" dirty="0">
                  <a:solidFill>
                    <a:schemeClr val="accent6">
                      <a:lumMod val="75000"/>
                    </a:schemeClr>
                  </a:solidFill>
                  <a:latin typeface="Clear Sans Regular"/>
                </a:rPr>
                <a:t>Keep it Strong!</a:t>
              </a:r>
            </a:p>
          </p:txBody>
        </p:sp>
      </p:grpSp>
      <p:pic>
        <p:nvPicPr>
          <p:cNvPr id="12" name="Picture 11" descr="A picture containing fabric&#10;&#10;Description automatically generated">
            <a:extLst>
              <a:ext uri="{FF2B5EF4-FFF2-40B4-BE49-F238E27FC236}">
                <a16:creationId xmlns:a16="http://schemas.microsoft.com/office/drawing/2014/main" id="{2D84B8B6-DDC0-47D3-A482-4ABA637A6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38" y="1298837"/>
            <a:ext cx="8680133" cy="83581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153891"/>
            <a:ext cx="6774646" cy="10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8000" spc="-63" dirty="0">
                <a:solidFill>
                  <a:schemeClr val="bg1"/>
                </a:solidFill>
                <a:latin typeface="Tenor Sans"/>
              </a:rPr>
              <a:t>Z is for Zinc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208554" y="1736981"/>
            <a:ext cx="6050746" cy="168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-32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Plays a central role in immune system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3200" spc="-32" dirty="0">
              <a:solidFill>
                <a:srgbClr val="444949"/>
              </a:solidFill>
              <a:latin typeface="Clear Sans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208554" y="7393709"/>
            <a:ext cx="6050746" cy="226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-32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Have zinc lozenges handy anytime you feel as if you might be getting sick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3200" spc="-32" dirty="0">
              <a:solidFill>
                <a:srgbClr val="444949"/>
              </a:solidFill>
              <a:latin typeface="Clear Sans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0" y="1095375"/>
            <a:ext cx="1802162" cy="208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6"/>
              </a:lnSpc>
              <a:spcBef>
                <a:spcPct val="0"/>
              </a:spcBef>
            </a:pPr>
            <a:r>
              <a:rPr lang="en-US" sz="12161" spc="-1410">
                <a:solidFill>
                  <a:srgbClr val="FDF9F5">
                    <a:alpha val="28627"/>
                  </a:srgbClr>
                </a:solidFill>
                <a:latin typeface="Clear Sans Regular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6761628"/>
            <a:ext cx="1802162" cy="208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6"/>
              </a:lnSpc>
              <a:spcBef>
                <a:spcPct val="0"/>
              </a:spcBef>
            </a:pPr>
            <a:r>
              <a:rPr lang="en-US" sz="12161" spc="-1410" dirty="0">
                <a:solidFill>
                  <a:srgbClr val="FDF9F5">
                    <a:alpha val="28627"/>
                  </a:srgbClr>
                </a:solidFill>
                <a:latin typeface="Clear Sans Regular Bold"/>
              </a:rPr>
              <a:t>03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3890178"/>
            <a:ext cx="1802162" cy="208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6"/>
              </a:lnSpc>
              <a:spcBef>
                <a:spcPct val="0"/>
              </a:spcBef>
            </a:pPr>
            <a:r>
              <a:rPr lang="en-US" sz="12161" spc="-1410" dirty="0">
                <a:solidFill>
                  <a:srgbClr val="FDF9F5">
                    <a:alpha val="28627"/>
                  </a:srgbClr>
                </a:solidFill>
                <a:latin typeface="Clear Sans Regular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8554" y="4299967"/>
            <a:ext cx="6050746" cy="168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-32" dirty="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Antioxidant which protects body from oxidative stress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en-US" sz="3200" spc="-32" dirty="0">
              <a:solidFill>
                <a:srgbClr val="444949"/>
              </a:solidFill>
              <a:latin typeface="Clear Sans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13920" t="51012" r="13920"/>
          <a:stretch>
            <a:fillRect/>
          </a:stretch>
        </p:blipFill>
        <p:spPr>
          <a:xfrm rot="-5400000">
            <a:off x="8488686" y="487686"/>
            <a:ext cx="10287000" cy="9311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079" b="12079"/>
          <a:stretch>
            <a:fillRect/>
          </a:stretch>
        </p:blipFill>
        <p:spPr>
          <a:xfrm>
            <a:off x="10025235" y="1028700"/>
            <a:ext cx="7234065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6338" y="1009650"/>
            <a:ext cx="8115300" cy="9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63" dirty="0">
                <a:solidFill>
                  <a:srgbClr val="82A696"/>
                </a:solidFill>
                <a:latin typeface="Tenor Sans"/>
              </a:rPr>
              <a:t>Immune support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7226" y="2571731"/>
            <a:ext cx="3371081" cy="548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5"/>
              </a:lnSpc>
            </a:pPr>
            <a:r>
              <a:rPr lang="en-US" sz="3412" u="sng" spc="-34" dirty="0">
                <a:solidFill>
                  <a:srgbClr val="444949"/>
                </a:solidFill>
                <a:latin typeface="Clear Sans Regular Bold"/>
              </a:rPr>
              <a:t>NUTRITION</a:t>
            </a:r>
          </a:p>
          <a:p>
            <a:pPr>
              <a:lnSpc>
                <a:spcPts val="4265"/>
              </a:lnSpc>
            </a:pPr>
            <a:endParaRPr lang="en-US" sz="3412" u="sng" spc="-34" dirty="0">
              <a:solidFill>
                <a:srgbClr val="444949"/>
              </a:solidFill>
              <a:latin typeface="Clear Sans Regular Bold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Colorful foods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Mushrooms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Garlic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Protein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08203" y="2555402"/>
            <a:ext cx="4393435" cy="603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5"/>
              </a:lnSpc>
            </a:pPr>
            <a:r>
              <a:rPr lang="en-US" sz="3412" u="sng" spc="-34" dirty="0">
                <a:solidFill>
                  <a:srgbClr val="444949"/>
                </a:solidFill>
                <a:latin typeface="Clear Sans Regular Bold"/>
              </a:rPr>
              <a:t>SUPPLEMENTS</a:t>
            </a:r>
          </a:p>
          <a:p>
            <a:pPr>
              <a:lnSpc>
                <a:spcPts val="4265"/>
              </a:lnSpc>
            </a:pPr>
            <a:endParaRPr lang="en-US" sz="3412" u="sng" spc="-34" dirty="0">
              <a:solidFill>
                <a:srgbClr val="444949"/>
              </a:solidFill>
              <a:latin typeface="Clear Sans Regular Bold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Glutathione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Vitamin D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Herbs:</a:t>
            </a:r>
          </a:p>
          <a:p>
            <a:pPr>
              <a:lnSpc>
                <a:spcPts val="4265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265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Astragalus, elderberry, ginger, thyme &amp; turmeric</a:t>
            </a:r>
          </a:p>
        </p:txBody>
      </p:sp>
    </p:spTree>
    <p:extLst>
      <p:ext uri="{BB962C8B-B14F-4D97-AF65-F5344CB8AC3E}">
        <p14:creationId xmlns:p14="http://schemas.microsoft.com/office/powerpoint/2010/main" val="37176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-3048000" y="-1333500"/>
            <a:ext cx="18274431" cy="136829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45793" y="2324100"/>
            <a:ext cx="7648533" cy="487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7999" spc="-159" dirty="0">
                <a:solidFill>
                  <a:srgbClr val="82A696"/>
                </a:solidFill>
                <a:latin typeface="Tenor Sans"/>
              </a:rPr>
              <a:t>Drink lots of water</a:t>
            </a:r>
          </a:p>
          <a:p>
            <a:pPr>
              <a:lnSpc>
                <a:spcPts val="9599"/>
              </a:lnSpc>
            </a:pPr>
            <a:endParaRPr lang="en-US" sz="7999" spc="-159" dirty="0">
              <a:solidFill>
                <a:srgbClr val="82A696"/>
              </a:solidFill>
              <a:latin typeface="Tenor Sans"/>
            </a:endParaRPr>
          </a:p>
          <a:p>
            <a:pPr>
              <a:lnSpc>
                <a:spcPts val="9599"/>
              </a:lnSpc>
            </a:pPr>
            <a:endParaRPr lang="en-US" sz="7999" spc="-159" dirty="0">
              <a:solidFill>
                <a:srgbClr val="82A696"/>
              </a:solidFill>
              <a:latin typeface="Tenor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3B39E-98D8-454F-A339-283C21E50BC5}"/>
              </a:ext>
            </a:extLst>
          </p:cNvPr>
          <p:cNvSpPr/>
          <p:nvPr/>
        </p:nvSpPr>
        <p:spPr>
          <a:xfrm>
            <a:off x="9308695" y="2324100"/>
            <a:ext cx="9144000" cy="77905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spc="-63" dirty="0">
                <a:solidFill>
                  <a:srgbClr val="82A696"/>
                </a:solidFill>
                <a:latin typeface="Tenor Sans"/>
              </a:rPr>
              <a:t>Keep well hydrated</a:t>
            </a: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  <a:p>
            <a:pPr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spc="-63" dirty="0">
                <a:solidFill>
                  <a:srgbClr val="82A696"/>
                </a:solidFill>
                <a:latin typeface="Tenor Sans"/>
              </a:rPr>
              <a:t>Support your kidneys as they flush toxins out</a:t>
            </a: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spc="-63" dirty="0">
                <a:solidFill>
                  <a:srgbClr val="82A696"/>
                </a:solidFill>
                <a:latin typeface="Tenor Sans"/>
              </a:rPr>
              <a:t>Drink half of your body weight in ounces </a:t>
            </a: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endParaRPr lang="en-US" sz="54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20132-EBEC-418B-AA31-2EB212C3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138057"/>
            <a:ext cx="5572912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b="31181"/>
          <a:stretch>
            <a:fillRect/>
          </a:stretch>
        </p:blipFill>
        <p:spPr>
          <a:xfrm>
            <a:off x="-1757786" y="4127991"/>
            <a:ext cx="12888467" cy="66411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03433" y="6458933"/>
            <a:ext cx="6030775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63" dirty="0">
                <a:solidFill>
                  <a:srgbClr val="82A696"/>
                </a:solidFill>
                <a:latin typeface="Tenor Sans"/>
              </a:rPr>
              <a:t>Limit Sugar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13620" y="5734749"/>
            <a:ext cx="8645680" cy="303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r>
              <a:rPr lang="en-US" sz="3200" spc="-28" dirty="0">
                <a:solidFill>
                  <a:srgbClr val="444949"/>
                </a:solidFill>
                <a:latin typeface="Clear Sans Regular"/>
              </a:rPr>
              <a:t>Suppresses the immune system </a:t>
            </a: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endParaRPr lang="en-US" sz="3200" spc="-28" dirty="0">
              <a:solidFill>
                <a:srgbClr val="444949"/>
              </a:solidFill>
              <a:latin typeface="Clear Sans Regular"/>
            </a:endParaRP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r>
              <a:rPr lang="en-US" sz="3200" spc="-28" dirty="0">
                <a:solidFill>
                  <a:srgbClr val="444949"/>
                </a:solidFill>
                <a:latin typeface="Clear Sans Regular"/>
              </a:rPr>
              <a:t>Avoid refined and  processed foods</a:t>
            </a: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endParaRPr lang="en-US" sz="3200" spc="-28" dirty="0">
              <a:solidFill>
                <a:srgbClr val="444949"/>
              </a:solidFill>
              <a:latin typeface="Clear Sans Regular"/>
            </a:endParaRP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r>
              <a:rPr lang="en-US" sz="3200" spc="-28" dirty="0">
                <a:solidFill>
                  <a:srgbClr val="444949"/>
                </a:solidFill>
                <a:latin typeface="Clear Sans Regular"/>
              </a:rPr>
              <a:t>Limit or avoid alcohol </a:t>
            </a: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endParaRPr lang="en-US" sz="3200" spc="-28" dirty="0">
              <a:solidFill>
                <a:srgbClr val="444949"/>
              </a:solidFill>
              <a:latin typeface="Clear Sans Regular"/>
            </a:endParaRPr>
          </a:p>
          <a:p>
            <a:pPr marL="462280" lvl="1" indent="-231140">
              <a:lnSpc>
                <a:spcPts val="3387"/>
              </a:lnSpc>
              <a:buFont typeface="Arial"/>
              <a:buChar char="•"/>
            </a:pPr>
            <a:r>
              <a:rPr lang="en-US" sz="3200" spc="-28" dirty="0">
                <a:solidFill>
                  <a:srgbClr val="444949"/>
                </a:solidFill>
                <a:latin typeface="Clear Sans Regular"/>
              </a:rPr>
              <a:t>Have protein at every meal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8000" cy="45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7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98932" y="262805"/>
            <a:ext cx="6890135" cy="9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-63">
                <a:solidFill>
                  <a:srgbClr val="82A696"/>
                </a:solidFill>
                <a:latin typeface="Tenor Sans"/>
              </a:rPr>
              <a:t>REFERENCES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279406"/>
            <a:ext cx="16230600" cy="900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Beard, J. A., Bearden, A., &amp; Striker, R. (2011). Vitamin D and the anti-viral state. Journal of clinical virology : the official publication of the Pan American Society for Clinical Virology, 50(3), 194–200. https://doi.org/10.1016/j.jcv.2010.12.006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Gupta C., Prakash D. “Phytonutrients as therapeutic agents.” Journal of complementary &amp; integrative medicine. 2014 Sep;11(3):151-69.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Volman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, JJ. et al. “Effects of mushroom-derived beta-glucan-rich polysaccharide extracts on nitric oxide production by bone marrow-derived macrophages and nuclear factor-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kappaB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 transactivation in Caco-2 reporter cells: can effects be explained by structure?” Molecular nutrition &amp; food research. 2010 Feb;54(2):268-76.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: 10.1002/mnfr.200900009.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Nantz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, MP. et al. “Supplementation with aged garlic extract improves both NK and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γδ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-T cell function and reduces the severity of cold and flu symptoms: a randomized, double-blind, placebo-controlled nutrition intervention.” Clinical nutrition (Edinburgh, Scotland). 2012 Jun;31(3):337-44.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: 10.1016/j.clnu.2011.11.019.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Epub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 2012 Jan 24.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Arreola, R. et al. “Immunomodulation and anti-inflammatory effects of garlic compounds.” Journal of immunology research. 2015;2015:401630.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: 10.1155/2015/401630.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Epub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 2015 Apr 19.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Vighi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, G. et al. “Allergy and the gastrointestinal system.” Clinical and Experimental Immunology. 2008 Sep; 153(Suppl 1): 3–6.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: 10.1111/j.1365-2249.2008.03713.x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Daly, JM. et al. “Effect of dietary protein and amino acids on immune function.” Critical care medicine. 1990 Feb;18(2 Suppl):S86-93. Link.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Pendel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, D. “How much protein do you need every day?” Harvard Health Blog. Harvard University. June 25, 2019. 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Qin,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Qiaojing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, et al. “Astragalus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Membranaceus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 Extract Activates Immune Response in Macrophages via </a:t>
            </a:r>
            <a:r>
              <a:rPr lang="en-US" sz="1599" spc="-15" dirty="0" err="1">
                <a:solidFill>
                  <a:srgbClr val="444949"/>
                </a:solidFill>
                <a:latin typeface="Clear Sans Regular"/>
              </a:rPr>
              <a:t>Heparanase</a:t>
            </a:r>
            <a:r>
              <a:rPr lang="en-US" sz="1599" spc="-15" dirty="0">
                <a:solidFill>
                  <a:srgbClr val="444949"/>
                </a:solidFill>
                <a:latin typeface="Clear Sans Regular"/>
              </a:rPr>
              <a:t>.” Molecules, vol. 17, no. 6, 13 June 2012, pp. 7232–7240., doi:10.3390/molecules17067232.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Jia, YY. et al. “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Taraxacum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mongolicum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extract exhibits a protective effect on hepatocytes and an antiviral effect against hepatitis B virus in animal and human cells.” Molecular medicine reports. 2014 Apr;9(4):1381-7.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: 10.3892/mmr.2014.1925.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Epub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2014 Jan 29.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Han, H. et al. “Inhibitory effect of aqueous Dandelion extract on HIV-1 replication and reverse transcriptase activity.” BMC complementary and alternative medicine. 2011 Nov 14;11:112.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: 10.1186/1472-6882-11-112.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Kim, HR et al. “Immune enhancing effects of Echinacea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purpurea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root extract by reducing regulatory T cell number and function.” Natural product communications. 2014 Apr;9(4):511-4.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Hawkins, Jessie, et al. “Black Elderberry (Sambucus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Nigra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) Supplementation Effectively Treats Upper Respiratory Symptoms: A Meta-Analysis of Randomized, Controlled Clinical Trials.” Complementary Therapies in Medicine, vol. 42, Feb. 2019, pp. 361–365., doi:10.1016/j.ctim.2018.12.004.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Grzanna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, Reinhard, et al. “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Ginger:An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Herbal Medicinal Product with Broad Anti-Inflammatory Actions.” Journal of Medicinal Food, vol. 8, no. 2, 2005, pp. 125–132. doi:10.1089/jmf.2005.8.125.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Scaglione, F. “Efficacy and safety of the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standardised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Ginseng extract G115 for potentiating vaccination against the influenza syndrome and protection against the common cold [corrected].” Drugs under experimental and clinical research. 1996;22(2):65-72.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Salehi, B. et al. “Thymol, thyme, and other plant sources: Health and potential uses.”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Phytotherapy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research : PTR. 2018 Sep;32(9):1688-1706.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doi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: 10.1002/ptr.6109. </a:t>
            </a:r>
            <a:r>
              <a:rPr lang="en-US" sz="1599" dirty="0" err="1">
                <a:solidFill>
                  <a:srgbClr val="444949"/>
                </a:solidFill>
                <a:latin typeface="Clear Sans Regular"/>
              </a:rPr>
              <a:t>Epub</a:t>
            </a: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 2018 May 22.</a:t>
            </a:r>
          </a:p>
          <a:p>
            <a:pPr marL="264160" lvl="1" indent="-13208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Gupta, Subash C et al. “Therapeutic roles of curcumin: lessons learned from clinical trials.” The AAPS journal. vol. 15,1 (2013): 195-218. doi:10.1208/s12248-012-9432-8.</a:t>
            </a:r>
          </a:p>
          <a:p>
            <a:pPr marL="264160" lvl="1" indent="-132080">
              <a:lnSpc>
                <a:spcPts val="2239"/>
              </a:lnSpc>
              <a:spcBef>
                <a:spcPct val="0"/>
              </a:spcBef>
              <a:buFont typeface="Arial"/>
              <a:buChar char="•"/>
            </a:pPr>
            <a:r>
              <a:rPr lang="en-US" sz="1599" dirty="0">
                <a:solidFill>
                  <a:srgbClr val="444949"/>
                </a:solidFill>
                <a:latin typeface="Clear Sans Regular"/>
              </a:rPr>
              <a:t>Moeller, Karla T et al. “The effect of hydration state and energy balance on innate immunity of a desert reptile.” Frontiers in zoology vol. 10,1 23. 4 May. 2013, doi:10.1186/1742-9994-10-23.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12576" y="2654028"/>
            <a:ext cx="10862847" cy="4978943"/>
          </a:xfrm>
          <a:prstGeom prst="rect">
            <a:avLst/>
          </a:prstGeom>
          <a:solidFill>
            <a:srgbClr val="BBCDC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</a:blip>
          <a:srcRect t="4846" b="13316"/>
          <a:stretch>
            <a:fillRect/>
          </a:stretch>
        </p:blipFill>
        <p:spPr>
          <a:xfrm rot="-1939411">
            <a:off x="11797738" y="-4657461"/>
            <a:ext cx="11233278" cy="2312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88249" y="4559282"/>
            <a:ext cx="8711501" cy="123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2"/>
              </a:lnSpc>
            </a:pPr>
            <a:r>
              <a:rPr lang="en-US" sz="8566" spc="-85">
                <a:solidFill>
                  <a:srgbClr val="FDF9F5"/>
                </a:solidFill>
                <a:latin typeface="Tenor Sans"/>
              </a:rPr>
              <a:t>Q+A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13920" t="51012" r="13920"/>
          <a:stretch>
            <a:fillRect/>
          </a:stretch>
        </p:blipFill>
        <p:spPr>
          <a:xfrm rot="-5400000">
            <a:off x="8488686" y="487686"/>
            <a:ext cx="10287000" cy="9311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048" r="6048"/>
          <a:stretch>
            <a:fillRect/>
          </a:stretch>
        </p:blipFill>
        <p:spPr>
          <a:xfrm>
            <a:off x="10025235" y="1028700"/>
            <a:ext cx="7234065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985239"/>
            <a:ext cx="7429500" cy="3725587"/>
            <a:chOff x="0" y="-19050"/>
            <a:chExt cx="9186847" cy="4967449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9186847" cy="1313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 spc="-63">
                  <a:solidFill>
                    <a:srgbClr val="82A696"/>
                  </a:solidFill>
                  <a:latin typeface="Tenor Sans"/>
                </a:rPr>
                <a:t>THANK YOU!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29538"/>
              <a:ext cx="9186847" cy="3018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199" spc="-3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Lori Fish Bard, MS, HHC, AADP</a:t>
              </a:r>
            </a:p>
            <a:p>
              <a:pPr>
                <a:lnSpc>
                  <a:spcPts val="4480"/>
                </a:lnSpc>
              </a:pPr>
              <a:r>
                <a:rPr lang="en-US" sz="3199" spc="-3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Healthy </a:t>
              </a:r>
              <a:r>
                <a:rPr lang="en-US" sz="3199" spc="-3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Heartbeet</a:t>
              </a:r>
              <a:r>
                <a:rPr lang="en-US" sz="3199" spc="-3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 Nutrition Counseling </a:t>
              </a:r>
            </a:p>
            <a:p>
              <a:pPr>
                <a:lnSpc>
                  <a:spcPts val="4480"/>
                </a:lnSpc>
              </a:pPr>
              <a:r>
                <a:rPr lang="en-US" sz="3200" spc="-3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www.healthyheartbeet.com</a:t>
              </a:r>
              <a:r>
                <a:rPr lang="en-US" sz="3200" spc="-3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 </a:t>
              </a:r>
            </a:p>
            <a:p>
              <a:pPr>
                <a:lnSpc>
                  <a:spcPts val="4480"/>
                </a:lnSpc>
              </a:pPr>
              <a:r>
                <a:rPr lang="en-US" sz="3200" spc="-3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lear Sans Regular"/>
                </a:rPr>
                <a:t>lori@healthyheartbeet.com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13920" t="51012" r="13920"/>
          <a:stretch>
            <a:fillRect/>
          </a:stretch>
        </p:blipFill>
        <p:spPr>
          <a:xfrm rot="-5400000">
            <a:off x="9525000" y="1524000"/>
            <a:ext cx="10287000" cy="7239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8600" y="3265891"/>
            <a:ext cx="12115800" cy="4900829"/>
            <a:chOff x="0" y="-19051"/>
            <a:chExt cx="11654269" cy="6534438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1"/>
              <a:ext cx="11654269" cy="65344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000" spc="-63" dirty="0">
                  <a:solidFill>
                    <a:srgbClr val="82A696"/>
                  </a:solidFill>
                  <a:latin typeface="Tenor Sans"/>
                </a:rPr>
                <a:t>Lori Fish Bard, MS, HHC, AADP</a:t>
              </a:r>
            </a:p>
            <a:p>
              <a:pPr>
                <a:lnSpc>
                  <a:spcPts val="7679"/>
                </a:lnSpc>
              </a:pPr>
              <a:endParaRPr lang="en-US" sz="6399" spc="-63" dirty="0">
                <a:solidFill>
                  <a:srgbClr val="82A696"/>
                </a:solidFill>
                <a:latin typeface="Tenor Sans"/>
              </a:endParaRPr>
            </a:p>
            <a:p>
              <a:pPr>
                <a:lnSpc>
                  <a:spcPts val="7679"/>
                </a:lnSpc>
              </a:pPr>
              <a:r>
                <a:rPr lang="en-US" sz="6399" spc="-63" dirty="0">
                  <a:solidFill>
                    <a:srgbClr val="82A696"/>
                  </a:solidFill>
                  <a:latin typeface="Tenor Sans"/>
                </a:rPr>
                <a:t>Clinical Nutritionist &amp;</a:t>
              </a:r>
            </a:p>
            <a:p>
              <a:pPr>
                <a:lnSpc>
                  <a:spcPts val="7679"/>
                </a:lnSpc>
              </a:pPr>
              <a:r>
                <a:rPr lang="en-US" sz="6399" spc="-63" dirty="0">
                  <a:solidFill>
                    <a:srgbClr val="82A696"/>
                  </a:solidFill>
                  <a:latin typeface="Tenor Sans"/>
                </a:rPr>
                <a:t>Integrative Health Coach</a:t>
              </a:r>
            </a:p>
            <a:p>
              <a:pPr>
                <a:lnSpc>
                  <a:spcPts val="7679"/>
                </a:lnSpc>
              </a:pPr>
              <a:endParaRPr lang="en-US" sz="6399" spc="-63" dirty="0">
                <a:solidFill>
                  <a:srgbClr val="82A696"/>
                </a:solidFill>
                <a:latin typeface="Tenor San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233143"/>
              <a:ext cx="9186847" cy="1117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 lang="en-US" sz="2399" spc="-23" dirty="0">
                <a:solidFill>
                  <a:srgbClr val="444949"/>
                </a:solidFill>
                <a:latin typeface="Clear Sans Regular"/>
              </a:endParaRPr>
            </a:p>
            <a:p>
              <a:pPr>
                <a:lnSpc>
                  <a:spcPts val="3360"/>
                </a:lnSpc>
              </a:pPr>
              <a:endParaRPr lang="en-US" sz="2400" spc="-24" dirty="0">
                <a:solidFill>
                  <a:srgbClr val="444949"/>
                </a:solidFill>
                <a:latin typeface="Clear Sans Regular"/>
              </a:endParaRPr>
            </a:p>
          </p:txBody>
        </p:sp>
      </p:grpSp>
      <p:pic>
        <p:nvPicPr>
          <p:cNvPr id="10" name="Picture 9" descr="A person sitting at a table&#10;&#10;Description automatically generated">
            <a:extLst>
              <a:ext uri="{FF2B5EF4-FFF2-40B4-BE49-F238E27FC236}">
                <a16:creationId xmlns:a16="http://schemas.microsoft.com/office/drawing/2014/main" id="{FF022EED-2F74-4FA4-B728-A2BEDB143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1333500"/>
            <a:ext cx="435610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12576" y="2654028"/>
            <a:ext cx="10862847" cy="4978943"/>
          </a:xfrm>
          <a:prstGeom prst="rect">
            <a:avLst/>
          </a:prstGeom>
          <a:solidFill>
            <a:srgbClr val="BBCDC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</a:blip>
          <a:srcRect t="4846" b="13316"/>
          <a:stretch>
            <a:fillRect/>
          </a:stretch>
        </p:blipFill>
        <p:spPr>
          <a:xfrm rot="-1939411">
            <a:off x="11797738" y="-4657461"/>
            <a:ext cx="11233278" cy="2312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88249" y="3366287"/>
            <a:ext cx="8711501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2"/>
              </a:lnSpc>
            </a:pPr>
            <a:r>
              <a:rPr lang="en-US" sz="8566" spc="-85" dirty="0">
                <a:solidFill>
                  <a:srgbClr val="FDF9F5"/>
                </a:solidFill>
                <a:latin typeface="Tenor Sans"/>
              </a:rPr>
              <a:t>YOUR IMMUNITY IS YOUR DEFENSE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-3352800" y="-2095500"/>
            <a:ext cx="18274431" cy="136829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4128" y="2144319"/>
            <a:ext cx="8964554" cy="118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7999" spc="-159" dirty="0">
                <a:solidFill>
                  <a:srgbClr val="82A696"/>
                </a:solidFill>
                <a:latin typeface="Tenor Sans"/>
              </a:rPr>
              <a:t>Eat the Rainbow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55673" y="2737526"/>
            <a:ext cx="8499873" cy="733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Eat as many colors as you can, including lots of antioxidant-rich fruits and vegetables and loads of greens. </a:t>
            </a:r>
          </a:p>
          <a:p>
            <a:pPr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Include cruciferous vegetables - at least 1 cup daily - including broccoli, kale, collards, Brussels sprouts, and cauliflower.  </a:t>
            </a:r>
          </a:p>
          <a:p>
            <a:pPr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Aim for 8-10 servings a day</a:t>
            </a:r>
          </a:p>
          <a:p>
            <a:pPr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</p:txBody>
      </p:sp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0EAA2A06-56C8-4476-B62A-5CA57B83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000500"/>
            <a:ext cx="5281676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8820150" cy="2417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7999" spc="-159" dirty="0">
                <a:solidFill>
                  <a:srgbClr val="FDF9F5"/>
                </a:solidFill>
                <a:latin typeface="Tenor Sans"/>
              </a:rPr>
              <a:t>Support your </a:t>
            </a:r>
          </a:p>
          <a:p>
            <a:pPr>
              <a:lnSpc>
                <a:spcPts val="9599"/>
              </a:lnSpc>
            </a:pPr>
            <a:r>
              <a:rPr lang="en-US" sz="7999" spc="-159" dirty="0">
                <a:solidFill>
                  <a:srgbClr val="FDF9F5"/>
                </a:solidFill>
                <a:latin typeface="Tenor Sans"/>
              </a:rPr>
              <a:t>Microbiome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6000"/>
          </a:blip>
          <a:srcRect/>
          <a:stretch>
            <a:fillRect/>
          </a:stretch>
        </p:blipFill>
        <p:spPr>
          <a:xfrm rot="-4019077">
            <a:off x="14569750" y="-4176416"/>
            <a:ext cx="5747477" cy="140182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D397-3413-44CC-AECA-3E995DB426CA}"/>
              </a:ext>
            </a:extLst>
          </p:cNvPr>
          <p:cNvSpPr/>
          <p:nvPr/>
        </p:nvSpPr>
        <p:spPr>
          <a:xfrm>
            <a:off x="8296175" y="2226278"/>
            <a:ext cx="9144000" cy="55851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1. If your gut </a:t>
            </a:r>
            <a:r>
              <a:rPr lang="en-US" sz="3412" spc="-34" dirty="0" err="1">
                <a:solidFill>
                  <a:srgbClr val="444949"/>
                </a:solidFill>
                <a:latin typeface="Clear Sans Regular"/>
              </a:rPr>
              <a:t>micobiome</a:t>
            </a: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 is comprised, the innate immune system is also compromised. </a:t>
            </a:r>
          </a:p>
          <a:p>
            <a:pPr lvl="0"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 lvl="0"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2. 80% of your immune system lives in your gut. </a:t>
            </a:r>
          </a:p>
          <a:p>
            <a:pPr lvl="0">
              <a:lnSpc>
                <a:spcPts val="4777"/>
              </a:lnSpc>
            </a:pPr>
            <a:endParaRPr lang="en-US" sz="3412" spc="-34" dirty="0">
              <a:solidFill>
                <a:srgbClr val="444949"/>
              </a:solidFill>
              <a:latin typeface="Clear Sans Regular"/>
            </a:endParaRPr>
          </a:p>
          <a:p>
            <a:pPr lvl="0">
              <a:lnSpc>
                <a:spcPts val="4777"/>
              </a:lnSpc>
            </a:pPr>
            <a:r>
              <a:rPr lang="en-US" sz="3412" spc="-34" dirty="0">
                <a:solidFill>
                  <a:srgbClr val="444949"/>
                </a:solidFill>
                <a:latin typeface="Clear Sans Regular"/>
              </a:rPr>
              <a:t>3. Eat fermented foods, take probiotics, eat prebiotic rich foods such as asparagus, artichokes and onions.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D6809-967C-4870-AFF4-0512ABD2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194394"/>
            <a:ext cx="4023709" cy="40237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13920" t="51012" r="13920"/>
          <a:stretch>
            <a:fillRect/>
          </a:stretch>
        </p:blipFill>
        <p:spPr>
          <a:xfrm rot="-5400000">
            <a:off x="8488686" y="487686"/>
            <a:ext cx="10287000" cy="9311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232" y="2730260"/>
            <a:ext cx="7812018" cy="521208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693258"/>
            <a:ext cx="6890135" cy="6895789"/>
            <a:chOff x="0" y="-19051"/>
            <a:chExt cx="9186847" cy="919438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1"/>
              <a:ext cx="9186847" cy="1268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 spc="-63" dirty="0">
                  <a:solidFill>
                    <a:srgbClr val="82A696"/>
                  </a:solidFill>
                  <a:latin typeface="Tenor Sans"/>
                </a:rPr>
                <a:t>Prioritize Sleep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223618"/>
              <a:ext cx="9186847" cy="5951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3600" spc="-28" dirty="0">
                  <a:solidFill>
                    <a:srgbClr val="444949"/>
                  </a:solidFill>
                  <a:latin typeface="Clear Sans Regular"/>
                </a:rPr>
                <a:t>Restores and heals the body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endParaRPr lang="en-US" sz="3600" spc="-28" dirty="0">
                <a:solidFill>
                  <a:srgbClr val="444949"/>
                </a:solidFill>
                <a:latin typeface="Clear Sans Regular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3600" spc="-28" dirty="0">
                  <a:solidFill>
                    <a:srgbClr val="444949"/>
                  </a:solidFill>
                  <a:latin typeface="Clear Sans Regular"/>
                </a:rPr>
                <a:t>Needed for optimal immune function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endParaRPr lang="en-US" sz="3600" spc="-28" dirty="0">
                <a:solidFill>
                  <a:srgbClr val="444949"/>
                </a:solidFill>
                <a:latin typeface="Clear Sans Regular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3600" spc="-28" dirty="0">
                  <a:solidFill>
                    <a:srgbClr val="444949"/>
                  </a:solidFill>
                  <a:latin typeface="Clear Sans Regular"/>
                </a:rPr>
                <a:t>Set alarm to go to sleep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endParaRPr lang="en-US" sz="3600" spc="-28" dirty="0">
                <a:solidFill>
                  <a:srgbClr val="444949"/>
                </a:solidFill>
                <a:latin typeface="Clear Sans Regular"/>
              </a:endParaRP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r>
                <a:rPr lang="en-US" sz="3600" spc="-28" dirty="0">
                  <a:solidFill>
                    <a:srgbClr val="444949"/>
                  </a:solidFill>
                  <a:latin typeface="Clear Sans Regular"/>
                </a:rPr>
                <a:t>Aim for 7-8 hours per night</a:t>
              </a:r>
            </a:p>
            <a:p>
              <a:pPr marL="462280" lvl="1" indent="-231140">
                <a:lnSpc>
                  <a:spcPts val="3919"/>
                </a:lnSpc>
                <a:buFont typeface="Arial"/>
                <a:buChar char="•"/>
              </a:pPr>
              <a:endParaRPr lang="en-US" sz="2800" spc="-28" dirty="0">
                <a:solidFill>
                  <a:srgbClr val="444949"/>
                </a:solidFill>
                <a:latin typeface="Clear Sans Regular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97523" y="0"/>
            <a:ext cx="9661927" cy="10287000"/>
          </a:xfrm>
          <a:prstGeom prst="rect">
            <a:avLst/>
          </a:prstGeom>
          <a:solidFill>
            <a:srgbClr val="BBCDC5"/>
          </a:solidFill>
        </p:spPr>
      </p:sp>
      <p:sp>
        <p:nvSpPr>
          <p:cNvPr id="3" name="TextBox 3"/>
          <p:cNvSpPr txBox="1"/>
          <p:nvPr/>
        </p:nvSpPr>
        <p:spPr>
          <a:xfrm>
            <a:off x="10100368" y="3393210"/>
            <a:ext cx="7849911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6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Activate your lymphatic system through:</a:t>
            </a:r>
          </a:p>
          <a:p>
            <a:pPr>
              <a:lnSpc>
                <a:spcPts val="3332"/>
              </a:lnSpc>
            </a:pPr>
            <a:endParaRPr lang="en-US" sz="3200" spc="-28" dirty="0">
              <a:solidFill>
                <a:srgbClr val="444949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2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Massage</a:t>
            </a: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endParaRPr lang="en-US" sz="3200" spc="-28" dirty="0">
              <a:solidFill>
                <a:schemeClr val="bg1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2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Dry brushing</a:t>
            </a: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endParaRPr lang="en-US" sz="3200" spc="-28" dirty="0">
              <a:solidFill>
                <a:schemeClr val="bg1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2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Foam rolling </a:t>
            </a: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endParaRPr lang="en-US" sz="3200" spc="-28" dirty="0">
              <a:solidFill>
                <a:schemeClr val="bg1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2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Bouncing on a rebounder</a:t>
            </a: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endParaRPr lang="en-US" sz="3200" spc="-28" dirty="0">
              <a:solidFill>
                <a:schemeClr val="bg1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r>
              <a:rPr lang="en-US" sz="3200" spc="-28" dirty="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rPr>
              <a:t>Using lemon and ginger</a:t>
            </a:r>
          </a:p>
          <a:p>
            <a:pPr marL="462280" lvl="1" indent="-231140">
              <a:lnSpc>
                <a:spcPts val="3332"/>
              </a:lnSpc>
              <a:buFont typeface="Arial"/>
              <a:buChar char="•"/>
            </a:pPr>
            <a:endParaRPr lang="en-US" sz="2800" spc="-28" dirty="0">
              <a:solidFill>
                <a:srgbClr val="444949"/>
              </a:solidFill>
              <a:latin typeface="Arim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00368" y="1009650"/>
            <a:ext cx="7056237" cy="19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63" dirty="0">
                <a:solidFill>
                  <a:srgbClr val="FDF9F5"/>
                </a:solidFill>
                <a:latin typeface="Tenor Sans"/>
              </a:rPr>
              <a:t>Love your Lymphatic System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91" y="2720340"/>
            <a:ext cx="7761010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97522" y="-19857"/>
            <a:ext cx="9661927" cy="10287000"/>
          </a:xfrm>
          <a:prstGeom prst="rect">
            <a:avLst/>
          </a:prstGeom>
          <a:solidFill>
            <a:srgbClr val="BBCDC5"/>
          </a:solidFill>
        </p:spPr>
      </p:sp>
      <p:sp>
        <p:nvSpPr>
          <p:cNvPr id="3" name="TextBox 3"/>
          <p:cNvSpPr txBox="1"/>
          <p:nvPr/>
        </p:nvSpPr>
        <p:spPr>
          <a:xfrm>
            <a:off x="10100368" y="3393210"/>
            <a:ext cx="7849911" cy="687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Exercise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Meditate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Yoga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Breathing exercises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Garden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Practice gratitude</a:t>
            </a: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r>
              <a:rPr lang="en-US" sz="5400" dirty="0">
                <a:solidFill>
                  <a:prstClr val="black"/>
                </a:solidFill>
                <a:latin typeface="Gill Sans MT" panose="020B0502020104020203"/>
              </a:rPr>
              <a:t>Stay connected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00368" y="1009650"/>
            <a:ext cx="7056237" cy="19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63" dirty="0">
                <a:solidFill>
                  <a:srgbClr val="FDF9F5"/>
                </a:solidFill>
                <a:latin typeface="Tenor Sans"/>
              </a:rPr>
              <a:t>Stress Management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FF5A73B-EC3C-4E74-AF76-AD1E12CAC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23900"/>
            <a:ext cx="7678753" cy="85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l="13920" t="51012" r="13920"/>
          <a:stretch>
            <a:fillRect/>
          </a:stretch>
        </p:blipFill>
        <p:spPr>
          <a:xfrm rot="-5400000">
            <a:off x="8488686" y="487686"/>
            <a:ext cx="10287000" cy="93116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6338" y="1009650"/>
            <a:ext cx="8115300" cy="932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63" dirty="0">
                <a:solidFill>
                  <a:srgbClr val="82A696"/>
                </a:solidFill>
                <a:latin typeface="Tenor Sans"/>
              </a:rPr>
              <a:t>Immune support</a:t>
            </a:r>
          </a:p>
          <a:p>
            <a:pPr>
              <a:lnSpc>
                <a:spcPts val="7679"/>
              </a:lnSpc>
            </a:pPr>
            <a:r>
              <a:rPr lang="en-US" sz="4800" spc="-63" dirty="0">
                <a:solidFill>
                  <a:srgbClr val="82A696"/>
                </a:solidFill>
                <a:latin typeface="Tenor Sans"/>
              </a:rPr>
              <a:t>Increase Vitamin C</a:t>
            </a:r>
            <a:endParaRPr lang="en-US" sz="6399" spc="-63" dirty="0">
              <a:solidFill>
                <a:srgbClr val="82A696"/>
              </a:solidFill>
              <a:latin typeface="Tenor Sans"/>
            </a:endParaRPr>
          </a:p>
          <a:p>
            <a:pPr lvl="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</a:pPr>
            <a:endParaRPr lang="en-US" sz="3200" dirty="0">
              <a:solidFill>
                <a:prstClr val="black"/>
              </a:solidFill>
              <a:latin typeface="Gill Sans MT" panose="020B0502020104020203"/>
            </a:endParaRPr>
          </a:p>
          <a:p>
            <a:pPr marL="457200" lvl="0" indent="-4572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Plays a central role in immune system, connective tissue, and heart and blood vessel health</a:t>
            </a:r>
          </a:p>
          <a:p>
            <a:pPr marL="457200" lvl="0" indent="-4572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57200" lvl="0" indent="-4572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Promising studies of Vitamin C as intervention for Covid-19</a:t>
            </a:r>
          </a:p>
          <a:p>
            <a:pPr marL="457200" lvl="0" indent="-4572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 marL="457200" lvl="0" indent="-4572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lear Sans Regular" panose="020B0604020202020204" charset="0"/>
                <a:cs typeface="Clear Sans Regular" panose="020B0604020202020204" charset="0"/>
              </a:rPr>
              <a:t>Aim for 1000-2000 mg /day</a:t>
            </a:r>
            <a:endParaRPr lang="en-US" sz="3200" spc="-63" dirty="0">
              <a:solidFill>
                <a:srgbClr val="82A696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>
              <a:lnSpc>
                <a:spcPts val="7679"/>
              </a:lnSpc>
            </a:pPr>
            <a:endParaRPr lang="en-US" sz="6399" spc="-63" dirty="0">
              <a:solidFill>
                <a:srgbClr val="82A696"/>
              </a:solidFill>
              <a:latin typeface="Tenor Sans"/>
            </a:endParaRPr>
          </a:p>
          <a:p>
            <a:pPr>
              <a:lnSpc>
                <a:spcPts val="7679"/>
              </a:lnSpc>
            </a:pPr>
            <a:endParaRPr lang="en-US" sz="6399" spc="-63" dirty="0">
              <a:solidFill>
                <a:srgbClr val="82A696"/>
              </a:solidFill>
              <a:latin typeface="Tenor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A60F0-C9F5-4A58-9916-1E003098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044" y="2400300"/>
            <a:ext cx="8752283" cy="5760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29679</TotalTime>
  <Words>1143</Words>
  <Application>Microsoft Office PowerPoint</Application>
  <PresentationFormat>Custom</PresentationFormat>
  <Paragraphs>122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Clear Sans Regular</vt:lpstr>
      <vt:lpstr>Arimo Bold</vt:lpstr>
      <vt:lpstr>Arial</vt:lpstr>
      <vt:lpstr>Gill Sans MT</vt:lpstr>
      <vt:lpstr>Clear Sans Regular Bold</vt:lpstr>
      <vt:lpstr>Calibri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SCSQ Template</dc:title>
  <cp:lastModifiedBy>Lori Bard</cp:lastModifiedBy>
  <cp:revision>48</cp:revision>
  <dcterms:created xsi:type="dcterms:W3CDTF">2006-08-16T00:00:00Z</dcterms:created>
  <dcterms:modified xsi:type="dcterms:W3CDTF">2020-07-05T16:09:14Z</dcterms:modified>
  <dc:identifier>DAD5WzCQ9w0</dc:identifier>
</cp:coreProperties>
</file>